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8" r:id="rId3"/>
    <p:sldId id="267" r:id="rId4"/>
    <p:sldId id="259" r:id="rId5"/>
    <p:sldId id="257" r:id="rId6"/>
    <p:sldId id="269" r:id="rId7"/>
    <p:sldId id="270" r:id="rId8"/>
    <p:sldId id="260" r:id="rId9"/>
    <p:sldId id="261" r:id="rId10"/>
    <p:sldId id="271" r:id="rId11"/>
    <p:sldId id="272" r:id="rId12"/>
    <p:sldId id="262" r:id="rId13"/>
    <p:sldId id="273" r:id="rId14"/>
    <p:sldId id="274" r:id="rId15"/>
    <p:sldId id="275" r:id="rId16"/>
    <p:sldId id="276" r:id="rId17"/>
    <p:sldId id="266" r:id="rId18"/>
    <p:sldId id="277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6C9AB7-B18F-40C8-BD54-EDE8A6555C64}" v="19" dt="2023-11-13T01:18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Bishop" userId="76740dafa9615fc6" providerId="LiveId" clId="{739675BB-130E-4AA0-AFCE-4A369FD50C14}"/>
    <pc:docChg chg="modSld">
      <pc:chgData name="Justin Bishop" userId="76740dafa9615fc6" providerId="LiveId" clId="{739675BB-130E-4AA0-AFCE-4A369FD50C14}" dt="2023-11-13T15:23:25.298" v="1" actId="20577"/>
      <pc:docMkLst>
        <pc:docMk/>
      </pc:docMkLst>
      <pc:sldChg chg="modSp mod">
        <pc:chgData name="Justin Bishop" userId="76740dafa9615fc6" providerId="LiveId" clId="{739675BB-130E-4AA0-AFCE-4A369FD50C14}" dt="2023-11-13T15:23:25.298" v="1" actId="20577"/>
        <pc:sldMkLst>
          <pc:docMk/>
          <pc:sldMk cId="1096978664" sldId="257"/>
        </pc:sldMkLst>
        <pc:spChg chg="mod">
          <ac:chgData name="Justin Bishop" userId="76740dafa9615fc6" providerId="LiveId" clId="{739675BB-130E-4AA0-AFCE-4A369FD50C14}" dt="2023-11-13T15:23:25.298" v="1" actId="20577"/>
          <ac:spMkLst>
            <pc:docMk/>
            <pc:sldMk cId="1096978664" sldId="257"/>
            <ac:spMk id="2" creationId="{5BBF1FD9-1561-DB61-4F8C-FF55EA06FECC}"/>
          </ac:spMkLst>
        </pc:spChg>
      </pc:sldChg>
      <pc:sldChg chg="modSp mod">
        <pc:chgData name="Justin Bishop" userId="76740dafa9615fc6" providerId="LiveId" clId="{739675BB-130E-4AA0-AFCE-4A369FD50C14}" dt="2023-11-13T14:53:40.116" v="0" actId="20577"/>
        <pc:sldMkLst>
          <pc:docMk/>
          <pc:sldMk cId="1152391524" sldId="259"/>
        </pc:sldMkLst>
        <pc:spChg chg="mod">
          <ac:chgData name="Justin Bishop" userId="76740dafa9615fc6" providerId="LiveId" clId="{739675BB-130E-4AA0-AFCE-4A369FD50C14}" dt="2023-11-13T14:53:40.116" v="0" actId="20577"/>
          <ac:spMkLst>
            <pc:docMk/>
            <pc:sldMk cId="1152391524" sldId="259"/>
            <ac:spMk id="4" creationId="{24539652-FC6D-3DE6-54DD-74B06278C47B}"/>
          </ac:spMkLst>
        </pc:spChg>
      </pc:sldChg>
    </pc:docChg>
  </pc:docChgLst>
  <pc:docChgLst>
    <pc:chgData name="Justin Bishop" userId="76740dafa9615fc6" providerId="LiveId" clId="{EA6C9AB7-B18F-40C8-BD54-EDE8A6555C64}"/>
    <pc:docChg chg="undo custSel addSld modSld">
      <pc:chgData name="Justin Bishop" userId="76740dafa9615fc6" providerId="LiveId" clId="{EA6C9AB7-B18F-40C8-BD54-EDE8A6555C64}" dt="2023-11-13T02:44:35.772" v="446" actId="20577"/>
      <pc:docMkLst>
        <pc:docMk/>
      </pc:docMkLst>
      <pc:sldChg chg="modSp mod">
        <pc:chgData name="Justin Bishop" userId="76740dafa9615fc6" providerId="LiveId" clId="{EA6C9AB7-B18F-40C8-BD54-EDE8A6555C64}" dt="2023-11-13T01:20:18.459" v="148" actId="20577"/>
        <pc:sldMkLst>
          <pc:docMk/>
          <pc:sldMk cId="3421320989" sldId="256"/>
        </pc:sldMkLst>
        <pc:spChg chg="mod">
          <ac:chgData name="Justin Bishop" userId="76740dafa9615fc6" providerId="LiveId" clId="{EA6C9AB7-B18F-40C8-BD54-EDE8A6555C64}" dt="2023-11-13T01:20:18.459" v="148" actId="20577"/>
          <ac:spMkLst>
            <pc:docMk/>
            <pc:sldMk cId="3421320989" sldId="256"/>
            <ac:spMk id="2" creationId="{959262AD-7533-963E-44CC-015F2DA1C5EF}"/>
          </ac:spMkLst>
        </pc:spChg>
      </pc:sldChg>
      <pc:sldChg chg="modSp">
        <pc:chgData name="Justin Bishop" userId="76740dafa9615fc6" providerId="LiveId" clId="{EA6C9AB7-B18F-40C8-BD54-EDE8A6555C64}" dt="2023-11-13T01:18:57.665" v="32" actId="20577"/>
        <pc:sldMkLst>
          <pc:docMk/>
          <pc:sldMk cId="3187532162" sldId="266"/>
        </pc:sldMkLst>
        <pc:spChg chg="mod">
          <ac:chgData name="Justin Bishop" userId="76740dafa9615fc6" providerId="LiveId" clId="{EA6C9AB7-B18F-40C8-BD54-EDE8A6555C64}" dt="2023-11-13T01:18:57.665" v="32" actId="20577"/>
          <ac:spMkLst>
            <pc:docMk/>
            <pc:sldMk cId="3187532162" sldId="266"/>
            <ac:spMk id="2" creationId="{AF3970A4-9B50-3F8F-CFB9-2B69677D29F6}"/>
          </ac:spMkLst>
        </pc:spChg>
      </pc:sldChg>
      <pc:sldChg chg="modSp mod">
        <pc:chgData name="Justin Bishop" userId="76740dafa9615fc6" providerId="LiveId" clId="{EA6C9AB7-B18F-40C8-BD54-EDE8A6555C64}" dt="2023-11-13T02:44:35.772" v="446" actId="20577"/>
        <pc:sldMkLst>
          <pc:docMk/>
          <pc:sldMk cId="3197995889" sldId="276"/>
        </pc:sldMkLst>
        <pc:spChg chg="mod">
          <ac:chgData name="Justin Bishop" userId="76740dafa9615fc6" providerId="LiveId" clId="{EA6C9AB7-B18F-40C8-BD54-EDE8A6555C64}" dt="2023-11-13T02:44:35.772" v="446" actId="20577"/>
          <ac:spMkLst>
            <pc:docMk/>
            <pc:sldMk cId="3197995889" sldId="276"/>
            <ac:spMk id="2" creationId="{7FB54DBC-CF05-88CD-C9B7-F6D2D6A785FF}"/>
          </ac:spMkLst>
        </pc:spChg>
      </pc:sldChg>
      <pc:sldChg chg="addSp delSp modSp new mod setBg setClrOvrMap">
        <pc:chgData name="Justin Bishop" userId="76740dafa9615fc6" providerId="LiveId" clId="{EA6C9AB7-B18F-40C8-BD54-EDE8A6555C64}" dt="2023-11-13T01:21:43.062" v="445" actId="26606"/>
        <pc:sldMkLst>
          <pc:docMk/>
          <pc:sldMk cId="3307171289" sldId="277"/>
        </pc:sldMkLst>
        <pc:spChg chg="mod">
          <ac:chgData name="Justin Bishop" userId="76740dafa9615fc6" providerId="LiveId" clId="{EA6C9AB7-B18F-40C8-BD54-EDE8A6555C64}" dt="2023-11-13T01:21:43.041" v="444" actId="26606"/>
          <ac:spMkLst>
            <pc:docMk/>
            <pc:sldMk cId="3307171289" sldId="277"/>
            <ac:spMk id="2" creationId="{183246EA-ADCD-C6D5-1D84-50268CFCAFB8}"/>
          </ac:spMkLst>
        </pc:spChg>
        <pc:spChg chg="del mod">
          <ac:chgData name="Justin Bishop" userId="76740dafa9615fc6" providerId="LiveId" clId="{EA6C9AB7-B18F-40C8-BD54-EDE8A6555C64}" dt="2023-11-13T01:21:43.062" v="445" actId="26606"/>
          <ac:spMkLst>
            <pc:docMk/>
            <pc:sldMk cId="3307171289" sldId="277"/>
            <ac:spMk id="3" creationId="{D4C1534E-C564-D59E-F881-5D7A5BC10F39}"/>
          </ac:spMkLst>
        </pc:spChg>
        <pc:spChg chg="add del">
          <ac:chgData name="Justin Bishop" userId="76740dafa9615fc6" providerId="LiveId" clId="{EA6C9AB7-B18F-40C8-BD54-EDE8A6555C64}" dt="2023-11-13T01:21:43.041" v="444" actId="26606"/>
          <ac:spMkLst>
            <pc:docMk/>
            <pc:sldMk cId="3307171289" sldId="277"/>
            <ac:spMk id="9" creationId="{36B822CC-7DA9-4417-AA94-64CEB676F0B8}"/>
          </ac:spMkLst>
        </pc:spChg>
        <pc:spChg chg="add del">
          <ac:chgData name="Justin Bishop" userId="76740dafa9615fc6" providerId="LiveId" clId="{EA6C9AB7-B18F-40C8-BD54-EDE8A6555C64}" dt="2023-11-13T01:21:43.041" v="444" actId="26606"/>
          <ac:spMkLst>
            <pc:docMk/>
            <pc:sldMk cId="3307171289" sldId="277"/>
            <ac:spMk id="11" creationId="{AFA01E88-71CC-4FF3-9E81-51E0C32B45E4}"/>
          </ac:spMkLst>
        </pc:spChg>
        <pc:graphicFrameChg chg="add">
          <ac:chgData name="Justin Bishop" userId="76740dafa9615fc6" providerId="LiveId" clId="{EA6C9AB7-B18F-40C8-BD54-EDE8A6555C64}" dt="2023-11-13T01:21:43.062" v="445" actId="26606"/>
          <ac:graphicFrameMkLst>
            <pc:docMk/>
            <pc:sldMk cId="3307171289" sldId="277"/>
            <ac:graphicFrameMk id="13" creationId="{FFD54583-0BA0-1256-408E-952774213813}"/>
          </ac:graphicFrameMkLst>
        </pc:graphicFrameChg>
        <pc:picChg chg="add del">
          <ac:chgData name="Justin Bishop" userId="76740dafa9615fc6" providerId="LiveId" clId="{EA6C9AB7-B18F-40C8-BD54-EDE8A6555C64}" dt="2023-11-13T01:21:43.041" v="444" actId="26606"/>
          <ac:picMkLst>
            <pc:docMk/>
            <pc:sldMk cId="3307171289" sldId="277"/>
            <ac:picMk id="5" creationId="{6769E807-44DE-9E49-DE84-53CA361D9DD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EA330-9140-498E-9F59-5E98A2B3BD1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EBB09-CE55-40F6-A322-A3C83A59CA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Accuracy</a:t>
          </a:r>
        </a:p>
      </dgm:t>
    </dgm:pt>
    <dgm:pt modelId="{31B16C6A-DF26-4CA3-B228-9D28FE74481B}" type="parTrans" cxnId="{C561FCEE-9FE5-46BA-A063-E834744151CE}">
      <dgm:prSet/>
      <dgm:spPr/>
      <dgm:t>
        <a:bodyPr/>
        <a:lstStyle/>
        <a:p>
          <a:endParaRPr lang="en-US"/>
        </a:p>
      </dgm:t>
    </dgm:pt>
    <dgm:pt modelId="{D8C8E07A-C031-4F4C-8862-014F8CB6E831}" type="sibTrans" cxnId="{C561FCEE-9FE5-46BA-A063-E834744151CE}">
      <dgm:prSet/>
      <dgm:spPr/>
      <dgm:t>
        <a:bodyPr/>
        <a:lstStyle/>
        <a:p>
          <a:endParaRPr lang="en-US"/>
        </a:p>
      </dgm:t>
    </dgm:pt>
    <dgm:pt modelId="{172CA058-F03C-4BAF-B320-E90482818A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many faces were accurately blurred</a:t>
          </a:r>
        </a:p>
      </dgm:t>
    </dgm:pt>
    <dgm:pt modelId="{084141FE-A8A5-45CE-8F16-82ABDE0C7301}" type="parTrans" cxnId="{7F3DA12D-214A-4AAC-A55E-50CFB3ADCDB7}">
      <dgm:prSet/>
      <dgm:spPr/>
      <dgm:t>
        <a:bodyPr/>
        <a:lstStyle/>
        <a:p>
          <a:endParaRPr lang="en-US"/>
        </a:p>
      </dgm:t>
    </dgm:pt>
    <dgm:pt modelId="{758A536D-C61C-463D-9DC3-4882F78EFE5F}" type="sibTrans" cxnId="{7F3DA12D-214A-4AAC-A55E-50CFB3ADCDB7}">
      <dgm:prSet/>
      <dgm:spPr/>
      <dgm:t>
        <a:bodyPr/>
        <a:lstStyle/>
        <a:p>
          <a:endParaRPr lang="en-US"/>
        </a:p>
      </dgm:t>
    </dgm:pt>
    <dgm:pt modelId="{F6ED83A3-8DE3-4BE7-8F7D-50BC49742E1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Time to complete</a:t>
          </a:r>
        </a:p>
      </dgm:t>
    </dgm:pt>
    <dgm:pt modelId="{F7480017-477D-40E3-96ED-3C979904AF65}" type="parTrans" cxnId="{377289C7-F2B0-467B-AB6E-E2F5767E9CA8}">
      <dgm:prSet/>
      <dgm:spPr/>
      <dgm:t>
        <a:bodyPr/>
        <a:lstStyle/>
        <a:p>
          <a:endParaRPr lang="en-US"/>
        </a:p>
      </dgm:t>
    </dgm:pt>
    <dgm:pt modelId="{4FB79857-0BB4-4822-9F94-5C502696B655}" type="sibTrans" cxnId="{377289C7-F2B0-467B-AB6E-E2F5767E9CA8}">
      <dgm:prSet/>
      <dgm:spPr/>
      <dgm:t>
        <a:bodyPr/>
        <a:lstStyle/>
        <a:p>
          <a:endParaRPr lang="en-US"/>
        </a:p>
      </dgm:t>
    </dgm:pt>
    <dgm:pt modelId="{C39BAC65-B1A7-461E-8D56-B35483AAE0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long does it take for the algorithm to run and display back image</a:t>
          </a:r>
        </a:p>
      </dgm:t>
    </dgm:pt>
    <dgm:pt modelId="{DB85689D-7048-4757-81BC-A80B2F050227}" type="parTrans" cxnId="{C1EBD30C-E1F7-40C2-AD77-457B5D2AEE48}">
      <dgm:prSet/>
      <dgm:spPr/>
      <dgm:t>
        <a:bodyPr/>
        <a:lstStyle/>
        <a:p>
          <a:endParaRPr lang="en-US"/>
        </a:p>
      </dgm:t>
    </dgm:pt>
    <dgm:pt modelId="{3E9C67EC-18D3-40E7-9A60-7E89F5C65B66}" type="sibTrans" cxnId="{C1EBD30C-E1F7-40C2-AD77-457B5D2AEE48}">
      <dgm:prSet/>
      <dgm:spPr/>
      <dgm:t>
        <a:bodyPr/>
        <a:lstStyle/>
        <a:p>
          <a:endParaRPr lang="en-US"/>
        </a:p>
      </dgm:t>
    </dgm:pt>
    <dgm:pt modelId="{932252ED-0261-4724-9DA4-E94CAABA5CE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Confidence</a:t>
          </a:r>
        </a:p>
      </dgm:t>
    </dgm:pt>
    <dgm:pt modelId="{8E2FFA17-9414-462B-9688-60C038DAB199}" type="parTrans" cxnId="{1A22E9C3-A078-4822-A58C-3C28A3D8D882}">
      <dgm:prSet/>
      <dgm:spPr/>
      <dgm:t>
        <a:bodyPr/>
        <a:lstStyle/>
        <a:p>
          <a:endParaRPr lang="en-US"/>
        </a:p>
      </dgm:t>
    </dgm:pt>
    <dgm:pt modelId="{D5B7337F-DB9A-495A-A851-04EE87F8EE45}" type="sibTrans" cxnId="{1A22E9C3-A078-4822-A58C-3C28A3D8D882}">
      <dgm:prSet/>
      <dgm:spPr/>
      <dgm:t>
        <a:bodyPr/>
        <a:lstStyle/>
        <a:p>
          <a:endParaRPr lang="en-US"/>
        </a:p>
      </dgm:t>
    </dgm:pt>
    <dgm:pt modelId="{85B68393-A895-40E9-AB40-1F1FBB48EE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confident is the algorithm that it correctly identified and blurred a face</a:t>
          </a:r>
        </a:p>
      </dgm:t>
    </dgm:pt>
    <dgm:pt modelId="{9A044496-0715-4349-BBAF-9B9FDAB45688}" type="parTrans" cxnId="{5B3DAD13-CDDE-4436-9FD8-6A1F3E26E5F6}">
      <dgm:prSet/>
      <dgm:spPr/>
      <dgm:t>
        <a:bodyPr/>
        <a:lstStyle/>
        <a:p>
          <a:endParaRPr lang="en-US"/>
        </a:p>
      </dgm:t>
    </dgm:pt>
    <dgm:pt modelId="{FDC77BC1-CB75-47CE-89E6-4FA536FB84D5}" type="sibTrans" cxnId="{5B3DAD13-CDDE-4436-9FD8-6A1F3E26E5F6}">
      <dgm:prSet/>
      <dgm:spPr/>
      <dgm:t>
        <a:bodyPr/>
        <a:lstStyle/>
        <a:p>
          <a:endParaRPr lang="en-US"/>
        </a:p>
      </dgm:t>
    </dgm:pt>
    <dgm:pt modelId="{85EB8C58-CB7A-45C6-83C9-EA2C9BE4C4EC}" type="pres">
      <dgm:prSet presAssocID="{667EA330-9140-498E-9F59-5E98A2B3BD18}" presName="root" presStyleCnt="0">
        <dgm:presLayoutVars>
          <dgm:dir/>
          <dgm:resizeHandles val="exact"/>
        </dgm:presLayoutVars>
      </dgm:prSet>
      <dgm:spPr/>
    </dgm:pt>
    <dgm:pt modelId="{C48DEF7C-F94F-4FBD-863F-16467A0B7A8A}" type="pres">
      <dgm:prSet presAssocID="{7CFEBB09-CE55-40F6-A322-A3C83A59CA3D}" presName="compNode" presStyleCnt="0"/>
      <dgm:spPr/>
    </dgm:pt>
    <dgm:pt modelId="{5CF33502-4618-4D47-85A7-0BFA56747491}" type="pres">
      <dgm:prSet presAssocID="{7CFEBB09-CE55-40F6-A322-A3C83A59CA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79D7FBC-96B8-4D74-9ACA-F2429AED7D8D}" type="pres">
      <dgm:prSet presAssocID="{7CFEBB09-CE55-40F6-A322-A3C83A59CA3D}" presName="iconSpace" presStyleCnt="0"/>
      <dgm:spPr/>
    </dgm:pt>
    <dgm:pt modelId="{D71A076C-F440-4D38-88B6-3FCAAFBFDC81}" type="pres">
      <dgm:prSet presAssocID="{7CFEBB09-CE55-40F6-A322-A3C83A59CA3D}" presName="parTx" presStyleLbl="revTx" presStyleIdx="0" presStyleCnt="6">
        <dgm:presLayoutVars>
          <dgm:chMax val="0"/>
          <dgm:chPref val="0"/>
        </dgm:presLayoutVars>
      </dgm:prSet>
      <dgm:spPr/>
    </dgm:pt>
    <dgm:pt modelId="{91D5CA0B-D60D-427C-8720-51647C24F217}" type="pres">
      <dgm:prSet presAssocID="{7CFEBB09-CE55-40F6-A322-A3C83A59CA3D}" presName="txSpace" presStyleCnt="0"/>
      <dgm:spPr/>
    </dgm:pt>
    <dgm:pt modelId="{3561CA63-FDB0-455E-898B-17ABD5EC8573}" type="pres">
      <dgm:prSet presAssocID="{7CFEBB09-CE55-40F6-A322-A3C83A59CA3D}" presName="desTx" presStyleLbl="revTx" presStyleIdx="1" presStyleCnt="6">
        <dgm:presLayoutVars/>
      </dgm:prSet>
      <dgm:spPr/>
    </dgm:pt>
    <dgm:pt modelId="{FA961D6F-096C-4CDC-932E-188987CCEF79}" type="pres">
      <dgm:prSet presAssocID="{D8C8E07A-C031-4F4C-8862-014F8CB6E831}" presName="sibTrans" presStyleCnt="0"/>
      <dgm:spPr/>
    </dgm:pt>
    <dgm:pt modelId="{04B87375-7F1F-4EF1-BA20-98D0F8DF1FF8}" type="pres">
      <dgm:prSet presAssocID="{F6ED83A3-8DE3-4BE7-8F7D-50BC49742E1A}" presName="compNode" presStyleCnt="0"/>
      <dgm:spPr/>
    </dgm:pt>
    <dgm:pt modelId="{271343F5-B413-4404-87DF-3E939044DB38}" type="pres">
      <dgm:prSet presAssocID="{F6ED83A3-8DE3-4BE7-8F7D-50BC49742E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CEE521A-6062-46BD-9E5E-6D2703155D4A}" type="pres">
      <dgm:prSet presAssocID="{F6ED83A3-8DE3-4BE7-8F7D-50BC49742E1A}" presName="iconSpace" presStyleCnt="0"/>
      <dgm:spPr/>
    </dgm:pt>
    <dgm:pt modelId="{6FFD6D46-E9B2-4519-9183-8EF0606AF6ED}" type="pres">
      <dgm:prSet presAssocID="{F6ED83A3-8DE3-4BE7-8F7D-50BC49742E1A}" presName="parTx" presStyleLbl="revTx" presStyleIdx="2" presStyleCnt="6">
        <dgm:presLayoutVars>
          <dgm:chMax val="0"/>
          <dgm:chPref val="0"/>
        </dgm:presLayoutVars>
      </dgm:prSet>
      <dgm:spPr/>
    </dgm:pt>
    <dgm:pt modelId="{DB81876C-C873-40CA-9FBB-ED543E49A2BE}" type="pres">
      <dgm:prSet presAssocID="{F6ED83A3-8DE3-4BE7-8F7D-50BC49742E1A}" presName="txSpace" presStyleCnt="0"/>
      <dgm:spPr/>
    </dgm:pt>
    <dgm:pt modelId="{1013987A-8040-4AC2-B19E-7E66B060F800}" type="pres">
      <dgm:prSet presAssocID="{F6ED83A3-8DE3-4BE7-8F7D-50BC49742E1A}" presName="desTx" presStyleLbl="revTx" presStyleIdx="3" presStyleCnt="6">
        <dgm:presLayoutVars/>
      </dgm:prSet>
      <dgm:spPr/>
    </dgm:pt>
    <dgm:pt modelId="{AF033E8D-51D9-4A54-B034-1D5DFF73F618}" type="pres">
      <dgm:prSet presAssocID="{4FB79857-0BB4-4822-9F94-5C502696B655}" presName="sibTrans" presStyleCnt="0"/>
      <dgm:spPr/>
    </dgm:pt>
    <dgm:pt modelId="{DD7C4BD6-4E1C-48F3-9CBE-8C05510DF160}" type="pres">
      <dgm:prSet presAssocID="{932252ED-0261-4724-9DA4-E94CAABA5CEB}" presName="compNode" presStyleCnt="0"/>
      <dgm:spPr/>
    </dgm:pt>
    <dgm:pt modelId="{BF5AFDDA-7F3F-4DD8-B32C-5DDCBEE0FF51}" type="pres">
      <dgm:prSet presAssocID="{932252ED-0261-4724-9DA4-E94CAABA5C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FE5645-F89B-49A5-8D3D-B0316B7C5394}" type="pres">
      <dgm:prSet presAssocID="{932252ED-0261-4724-9DA4-E94CAABA5CEB}" presName="iconSpace" presStyleCnt="0"/>
      <dgm:spPr/>
    </dgm:pt>
    <dgm:pt modelId="{D00978ED-8C58-4830-B312-574F954B76C0}" type="pres">
      <dgm:prSet presAssocID="{932252ED-0261-4724-9DA4-E94CAABA5CEB}" presName="parTx" presStyleLbl="revTx" presStyleIdx="4" presStyleCnt="6">
        <dgm:presLayoutVars>
          <dgm:chMax val="0"/>
          <dgm:chPref val="0"/>
        </dgm:presLayoutVars>
      </dgm:prSet>
      <dgm:spPr/>
    </dgm:pt>
    <dgm:pt modelId="{264F6461-E47F-4531-AC2E-7B0744F0C80B}" type="pres">
      <dgm:prSet presAssocID="{932252ED-0261-4724-9DA4-E94CAABA5CEB}" presName="txSpace" presStyleCnt="0"/>
      <dgm:spPr/>
    </dgm:pt>
    <dgm:pt modelId="{57F91109-A35B-4CD6-97DC-ED6A6388E244}" type="pres">
      <dgm:prSet presAssocID="{932252ED-0261-4724-9DA4-E94CAABA5CEB}" presName="desTx" presStyleLbl="revTx" presStyleIdx="5" presStyleCnt="6">
        <dgm:presLayoutVars/>
      </dgm:prSet>
      <dgm:spPr/>
    </dgm:pt>
  </dgm:ptLst>
  <dgm:cxnLst>
    <dgm:cxn modelId="{F48D3903-4137-47C2-8ADC-E8F1E4D0D750}" type="presOf" srcId="{667EA330-9140-498E-9F59-5E98A2B3BD18}" destId="{85EB8C58-CB7A-45C6-83C9-EA2C9BE4C4EC}" srcOrd="0" destOrd="0" presId="urn:microsoft.com/office/officeart/2018/2/layout/IconLabelDescriptionList"/>
    <dgm:cxn modelId="{DE49AC04-4F2F-42B2-BAE1-C55B1E785624}" type="presOf" srcId="{172CA058-F03C-4BAF-B320-E90482818A36}" destId="{3561CA63-FDB0-455E-898B-17ABD5EC8573}" srcOrd="0" destOrd="0" presId="urn:microsoft.com/office/officeart/2018/2/layout/IconLabelDescriptionList"/>
    <dgm:cxn modelId="{C1EBD30C-E1F7-40C2-AD77-457B5D2AEE48}" srcId="{F6ED83A3-8DE3-4BE7-8F7D-50BC49742E1A}" destId="{C39BAC65-B1A7-461E-8D56-B35483AAE0B6}" srcOrd="0" destOrd="0" parTransId="{DB85689D-7048-4757-81BC-A80B2F050227}" sibTransId="{3E9C67EC-18D3-40E7-9A60-7E89F5C65B66}"/>
    <dgm:cxn modelId="{5B3DAD13-CDDE-4436-9FD8-6A1F3E26E5F6}" srcId="{932252ED-0261-4724-9DA4-E94CAABA5CEB}" destId="{85B68393-A895-40E9-AB40-1F1FBB48EEE9}" srcOrd="0" destOrd="0" parTransId="{9A044496-0715-4349-BBAF-9B9FDAB45688}" sibTransId="{FDC77BC1-CB75-47CE-89E6-4FA536FB84D5}"/>
    <dgm:cxn modelId="{7F3DA12D-214A-4AAC-A55E-50CFB3ADCDB7}" srcId="{7CFEBB09-CE55-40F6-A322-A3C83A59CA3D}" destId="{172CA058-F03C-4BAF-B320-E90482818A36}" srcOrd="0" destOrd="0" parTransId="{084141FE-A8A5-45CE-8F16-82ABDE0C7301}" sibTransId="{758A536D-C61C-463D-9DC3-4882F78EFE5F}"/>
    <dgm:cxn modelId="{41A52E2E-BD1C-45A3-BB79-6E78CFD4EA22}" type="presOf" srcId="{7CFEBB09-CE55-40F6-A322-A3C83A59CA3D}" destId="{D71A076C-F440-4D38-88B6-3FCAAFBFDC81}" srcOrd="0" destOrd="0" presId="urn:microsoft.com/office/officeart/2018/2/layout/IconLabelDescriptionList"/>
    <dgm:cxn modelId="{36F4774B-8A45-4F8C-BC14-6CE9530BAB84}" type="presOf" srcId="{F6ED83A3-8DE3-4BE7-8F7D-50BC49742E1A}" destId="{6FFD6D46-E9B2-4519-9183-8EF0606AF6ED}" srcOrd="0" destOrd="0" presId="urn:microsoft.com/office/officeart/2018/2/layout/IconLabelDescriptionList"/>
    <dgm:cxn modelId="{9E78ACBD-83A8-4BBF-9B76-6D2732378E52}" type="presOf" srcId="{85B68393-A895-40E9-AB40-1F1FBB48EEE9}" destId="{57F91109-A35B-4CD6-97DC-ED6A6388E244}" srcOrd="0" destOrd="0" presId="urn:microsoft.com/office/officeart/2018/2/layout/IconLabelDescriptionList"/>
    <dgm:cxn modelId="{1A22E9C3-A078-4822-A58C-3C28A3D8D882}" srcId="{667EA330-9140-498E-9F59-5E98A2B3BD18}" destId="{932252ED-0261-4724-9DA4-E94CAABA5CEB}" srcOrd="2" destOrd="0" parTransId="{8E2FFA17-9414-462B-9688-60C038DAB199}" sibTransId="{D5B7337F-DB9A-495A-A851-04EE87F8EE45}"/>
    <dgm:cxn modelId="{377289C7-F2B0-467B-AB6E-E2F5767E9CA8}" srcId="{667EA330-9140-498E-9F59-5E98A2B3BD18}" destId="{F6ED83A3-8DE3-4BE7-8F7D-50BC49742E1A}" srcOrd="1" destOrd="0" parTransId="{F7480017-477D-40E3-96ED-3C979904AF65}" sibTransId="{4FB79857-0BB4-4822-9F94-5C502696B655}"/>
    <dgm:cxn modelId="{99F4D5E4-5BAF-4CF9-AD37-21F1AF2F0921}" type="presOf" srcId="{932252ED-0261-4724-9DA4-E94CAABA5CEB}" destId="{D00978ED-8C58-4830-B312-574F954B76C0}" srcOrd="0" destOrd="0" presId="urn:microsoft.com/office/officeart/2018/2/layout/IconLabelDescriptionList"/>
    <dgm:cxn modelId="{F4CAA3E5-3D57-445C-9306-7DF6EC2A8728}" type="presOf" srcId="{C39BAC65-B1A7-461E-8D56-B35483AAE0B6}" destId="{1013987A-8040-4AC2-B19E-7E66B060F800}" srcOrd="0" destOrd="0" presId="urn:microsoft.com/office/officeart/2018/2/layout/IconLabelDescriptionList"/>
    <dgm:cxn modelId="{C561FCEE-9FE5-46BA-A063-E834744151CE}" srcId="{667EA330-9140-498E-9F59-5E98A2B3BD18}" destId="{7CFEBB09-CE55-40F6-A322-A3C83A59CA3D}" srcOrd="0" destOrd="0" parTransId="{31B16C6A-DF26-4CA3-B228-9D28FE74481B}" sibTransId="{D8C8E07A-C031-4F4C-8862-014F8CB6E831}"/>
    <dgm:cxn modelId="{BF2D4B63-7474-486F-9BEE-E23C14525C3C}" type="presParOf" srcId="{85EB8C58-CB7A-45C6-83C9-EA2C9BE4C4EC}" destId="{C48DEF7C-F94F-4FBD-863F-16467A0B7A8A}" srcOrd="0" destOrd="0" presId="urn:microsoft.com/office/officeart/2018/2/layout/IconLabelDescriptionList"/>
    <dgm:cxn modelId="{7B77E895-A4B3-4F2D-9128-1263499FB566}" type="presParOf" srcId="{C48DEF7C-F94F-4FBD-863F-16467A0B7A8A}" destId="{5CF33502-4618-4D47-85A7-0BFA56747491}" srcOrd="0" destOrd="0" presId="urn:microsoft.com/office/officeart/2018/2/layout/IconLabelDescriptionList"/>
    <dgm:cxn modelId="{CA21A3E0-FDCD-445D-9DE1-375E00D5B0EF}" type="presParOf" srcId="{C48DEF7C-F94F-4FBD-863F-16467A0B7A8A}" destId="{E79D7FBC-96B8-4D74-9ACA-F2429AED7D8D}" srcOrd="1" destOrd="0" presId="urn:microsoft.com/office/officeart/2018/2/layout/IconLabelDescriptionList"/>
    <dgm:cxn modelId="{363A3698-3CDA-4100-BDCA-9F0E0E2A368F}" type="presParOf" srcId="{C48DEF7C-F94F-4FBD-863F-16467A0B7A8A}" destId="{D71A076C-F440-4D38-88B6-3FCAAFBFDC81}" srcOrd="2" destOrd="0" presId="urn:microsoft.com/office/officeart/2018/2/layout/IconLabelDescriptionList"/>
    <dgm:cxn modelId="{89F76E37-C017-44EC-A30E-E8778AA64C48}" type="presParOf" srcId="{C48DEF7C-F94F-4FBD-863F-16467A0B7A8A}" destId="{91D5CA0B-D60D-427C-8720-51647C24F217}" srcOrd="3" destOrd="0" presId="urn:microsoft.com/office/officeart/2018/2/layout/IconLabelDescriptionList"/>
    <dgm:cxn modelId="{D4CA4805-9ED9-476B-8850-0B3F6A983017}" type="presParOf" srcId="{C48DEF7C-F94F-4FBD-863F-16467A0B7A8A}" destId="{3561CA63-FDB0-455E-898B-17ABD5EC8573}" srcOrd="4" destOrd="0" presId="urn:microsoft.com/office/officeart/2018/2/layout/IconLabelDescriptionList"/>
    <dgm:cxn modelId="{857ED701-6C79-4331-BFF3-C4003E2C146F}" type="presParOf" srcId="{85EB8C58-CB7A-45C6-83C9-EA2C9BE4C4EC}" destId="{FA961D6F-096C-4CDC-932E-188987CCEF79}" srcOrd="1" destOrd="0" presId="urn:microsoft.com/office/officeart/2018/2/layout/IconLabelDescriptionList"/>
    <dgm:cxn modelId="{AD579541-AD1E-4A0D-9368-E930CF2E568C}" type="presParOf" srcId="{85EB8C58-CB7A-45C6-83C9-EA2C9BE4C4EC}" destId="{04B87375-7F1F-4EF1-BA20-98D0F8DF1FF8}" srcOrd="2" destOrd="0" presId="urn:microsoft.com/office/officeart/2018/2/layout/IconLabelDescriptionList"/>
    <dgm:cxn modelId="{18ED94E4-7E3C-4699-B41B-29E33E335A85}" type="presParOf" srcId="{04B87375-7F1F-4EF1-BA20-98D0F8DF1FF8}" destId="{271343F5-B413-4404-87DF-3E939044DB38}" srcOrd="0" destOrd="0" presId="urn:microsoft.com/office/officeart/2018/2/layout/IconLabelDescriptionList"/>
    <dgm:cxn modelId="{AF27B9EE-EA53-485E-BBFF-4DBD6E0D29BA}" type="presParOf" srcId="{04B87375-7F1F-4EF1-BA20-98D0F8DF1FF8}" destId="{0CEE521A-6062-46BD-9E5E-6D2703155D4A}" srcOrd="1" destOrd="0" presId="urn:microsoft.com/office/officeart/2018/2/layout/IconLabelDescriptionList"/>
    <dgm:cxn modelId="{16F73DC7-5176-4297-8A28-78F8607BAA3F}" type="presParOf" srcId="{04B87375-7F1F-4EF1-BA20-98D0F8DF1FF8}" destId="{6FFD6D46-E9B2-4519-9183-8EF0606AF6ED}" srcOrd="2" destOrd="0" presId="urn:microsoft.com/office/officeart/2018/2/layout/IconLabelDescriptionList"/>
    <dgm:cxn modelId="{79DD62A1-BF7E-4393-BC32-053C41620537}" type="presParOf" srcId="{04B87375-7F1F-4EF1-BA20-98D0F8DF1FF8}" destId="{DB81876C-C873-40CA-9FBB-ED543E49A2BE}" srcOrd="3" destOrd="0" presId="urn:microsoft.com/office/officeart/2018/2/layout/IconLabelDescriptionList"/>
    <dgm:cxn modelId="{0F8087BB-FFB2-40F9-8FE1-133C4B2DB410}" type="presParOf" srcId="{04B87375-7F1F-4EF1-BA20-98D0F8DF1FF8}" destId="{1013987A-8040-4AC2-B19E-7E66B060F800}" srcOrd="4" destOrd="0" presId="urn:microsoft.com/office/officeart/2018/2/layout/IconLabelDescriptionList"/>
    <dgm:cxn modelId="{BD81B429-C164-4DA5-8389-0FA6770AA167}" type="presParOf" srcId="{85EB8C58-CB7A-45C6-83C9-EA2C9BE4C4EC}" destId="{AF033E8D-51D9-4A54-B034-1D5DFF73F618}" srcOrd="3" destOrd="0" presId="urn:microsoft.com/office/officeart/2018/2/layout/IconLabelDescriptionList"/>
    <dgm:cxn modelId="{4F31E593-43FD-4BB4-9D09-CA4D0477AAE5}" type="presParOf" srcId="{85EB8C58-CB7A-45C6-83C9-EA2C9BE4C4EC}" destId="{DD7C4BD6-4E1C-48F3-9CBE-8C05510DF160}" srcOrd="4" destOrd="0" presId="urn:microsoft.com/office/officeart/2018/2/layout/IconLabelDescriptionList"/>
    <dgm:cxn modelId="{AE7C0ABA-41F3-48F0-8CEA-C1BD67D11280}" type="presParOf" srcId="{DD7C4BD6-4E1C-48F3-9CBE-8C05510DF160}" destId="{BF5AFDDA-7F3F-4DD8-B32C-5DDCBEE0FF51}" srcOrd="0" destOrd="0" presId="urn:microsoft.com/office/officeart/2018/2/layout/IconLabelDescriptionList"/>
    <dgm:cxn modelId="{10041551-B2D0-46D0-A001-C4D0A8DAA79F}" type="presParOf" srcId="{DD7C4BD6-4E1C-48F3-9CBE-8C05510DF160}" destId="{CEFE5645-F89B-49A5-8D3D-B0316B7C5394}" srcOrd="1" destOrd="0" presId="urn:microsoft.com/office/officeart/2018/2/layout/IconLabelDescriptionList"/>
    <dgm:cxn modelId="{375844D3-F0C6-4D1B-BA7C-7567E2197591}" type="presParOf" srcId="{DD7C4BD6-4E1C-48F3-9CBE-8C05510DF160}" destId="{D00978ED-8C58-4830-B312-574F954B76C0}" srcOrd="2" destOrd="0" presId="urn:microsoft.com/office/officeart/2018/2/layout/IconLabelDescriptionList"/>
    <dgm:cxn modelId="{0E89F969-8C04-47DF-8177-BD7F735311EF}" type="presParOf" srcId="{DD7C4BD6-4E1C-48F3-9CBE-8C05510DF160}" destId="{264F6461-E47F-4531-AC2E-7B0744F0C80B}" srcOrd="3" destOrd="0" presId="urn:microsoft.com/office/officeart/2018/2/layout/IconLabelDescriptionList"/>
    <dgm:cxn modelId="{6214B015-B6B4-454E-967F-73DBA1E1A89F}" type="presParOf" srcId="{DD7C4BD6-4E1C-48F3-9CBE-8C05510DF160}" destId="{57F91109-A35B-4CD6-97DC-ED6A6388E24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7D4913-E163-4DE0-9FE1-3FD375470A8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D92A3-5606-4D9D-84AC-0EA7D74852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 have shown that the machine learning model beats the Haars Cascade model in every single test minus time to complete the task</a:t>
          </a:r>
        </a:p>
      </dgm:t>
    </dgm:pt>
    <dgm:pt modelId="{449C0C67-28D7-4FAA-B403-29F7AEDAD289}" type="parTrans" cxnId="{EFD2EE16-6453-473D-AA91-C06E7D1791E3}">
      <dgm:prSet/>
      <dgm:spPr/>
      <dgm:t>
        <a:bodyPr/>
        <a:lstStyle/>
        <a:p>
          <a:endParaRPr lang="en-US"/>
        </a:p>
      </dgm:t>
    </dgm:pt>
    <dgm:pt modelId="{94140F5C-8F51-43BC-9AFC-07733CAF16AB}" type="sibTrans" cxnId="{EFD2EE16-6453-473D-AA91-C06E7D1791E3}">
      <dgm:prSet/>
      <dgm:spPr/>
      <dgm:t>
        <a:bodyPr/>
        <a:lstStyle/>
        <a:p>
          <a:endParaRPr lang="en-US"/>
        </a:p>
      </dgm:t>
    </dgm:pt>
    <dgm:pt modelId="{22DD8A62-B7F1-47B1-9211-91D233F6EA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 has much more uses such as when the face is not facing the camera directly</a:t>
          </a:r>
        </a:p>
      </dgm:t>
    </dgm:pt>
    <dgm:pt modelId="{F19D47A4-A8AB-472E-9232-5F3D766C730E}" type="parTrans" cxnId="{8E8ADAFE-78BA-4947-8E46-8C44DABA2B57}">
      <dgm:prSet/>
      <dgm:spPr/>
      <dgm:t>
        <a:bodyPr/>
        <a:lstStyle/>
        <a:p>
          <a:endParaRPr lang="en-US"/>
        </a:p>
      </dgm:t>
    </dgm:pt>
    <dgm:pt modelId="{13D2A388-CE0A-4062-9528-381BD5234CD6}" type="sibTrans" cxnId="{8E8ADAFE-78BA-4947-8E46-8C44DABA2B57}">
      <dgm:prSet/>
      <dgm:spPr/>
      <dgm:t>
        <a:bodyPr/>
        <a:lstStyle/>
        <a:p>
          <a:endParaRPr lang="en-US"/>
        </a:p>
      </dgm:t>
    </dgm:pt>
    <dgm:pt modelId="{B2D16C16-81A5-41CB-8AE7-5EFE9BC70E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Haars Cascade may be faster for real time tracking  due to facial detection being overall quicker</a:t>
          </a:r>
        </a:p>
      </dgm:t>
    </dgm:pt>
    <dgm:pt modelId="{2376D98A-BC00-4409-83CB-8C85DA18674B}" type="parTrans" cxnId="{53DA0359-8100-4FBD-8AAE-D46BDD331BE6}">
      <dgm:prSet/>
      <dgm:spPr/>
      <dgm:t>
        <a:bodyPr/>
        <a:lstStyle/>
        <a:p>
          <a:endParaRPr lang="en-US"/>
        </a:p>
      </dgm:t>
    </dgm:pt>
    <dgm:pt modelId="{0BC5CC04-BDEB-4781-8E42-687CEE9F7696}" type="sibTrans" cxnId="{53DA0359-8100-4FBD-8AAE-D46BDD331BE6}">
      <dgm:prSet/>
      <dgm:spPr/>
      <dgm:t>
        <a:bodyPr/>
        <a:lstStyle/>
        <a:p>
          <a:endParaRPr lang="en-US"/>
        </a:p>
      </dgm:t>
    </dgm:pt>
    <dgm:pt modelId="{5BF14B7A-AE57-4D22-AAB1-6F5897E2D770}" type="pres">
      <dgm:prSet presAssocID="{BB7D4913-E163-4DE0-9FE1-3FD375470A8D}" presName="root" presStyleCnt="0">
        <dgm:presLayoutVars>
          <dgm:dir/>
          <dgm:resizeHandles val="exact"/>
        </dgm:presLayoutVars>
      </dgm:prSet>
      <dgm:spPr/>
    </dgm:pt>
    <dgm:pt modelId="{B80FB686-DF2F-4826-B739-90AE1416C79D}" type="pres">
      <dgm:prSet presAssocID="{002D92A3-5606-4D9D-84AC-0EA7D7485266}" presName="compNode" presStyleCnt="0"/>
      <dgm:spPr/>
    </dgm:pt>
    <dgm:pt modelId="{1AD35D26-7A49-499F-97D8-23969E1A15B5}" type="pres">
      <dgm:prSet presAssocID="{002D92A3-5606-4D9D-84AC-0EA7D74852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E581446-BE00-47D2-A257-0C97CAA13A98}" type="pres">
      <dgm:prSet presAssocID="{002D92A3-5606-4D9D-84AC-0EA7D7485266}" presName="spaceRect" presStyleCnt="0"/>
      <dgm:spPr/>
    </dgm:pt>
    <dgm:pt modelId="{A90BEA74-E70D-473E-BB42-B8F94E442A89}" type="pres">
      <dgm:prSet presAssocID="{002D92A3-5606-4D9D-84AC-0EA7D7485266}" presName="textRect" presStyleLbl="revTx" presStyleIdx="0" presStyleCnt="3">
        <dgm:presLayoutVars>
          <dgm:chMax val="1"/>
          <dgm:chPref val="1"/>
        </dgm:presLayoutVars>
      </dgm:prSet>
      <dgm:spPr/>
    </dgm:pt>
    <dgm:pt modelId="{79E2D579-50B7-4791-8FF8-AAE5D21E39B9}" type="pres">
      <dgm:prSet presAssocID="{94140F5C-8F51-43BC-9AFC-07733CAF16AB}" presName="sibTrans" presStyleCnt="0"/>
      <dgm:spPr/>
    </dgm:pt>
    <dgm:pt modelId="{131C0DD9-A337-40EA-BD42-A21C5C628C01}" type="pres">
      <dgm:prSet presAssocID="{22DD8A62-B7F1-47B1-9211-91D233F6EA71}" presName="compNode" presStyleCnt="0"/>
      <dgm:spPr/>
    </dgm:pt>
    <dgm:pt modelId="{B5211326-C37B-4EF6-8FD2-038BEE155CBD}" type="pres">
      <dgm:prSet presAssocID="{22DD8A62-B7F1-47B1-9211-91D233F6EA7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EF2A584-5C9B-449E-8778-CCFA944D2FC6}" type="pres">
      <dgm:prSet presAssocID="{22DD8A62-B7F1-47B1-9211-91D233F6EA71}" presName="spaceRect" presStyleCnt="0"/>
      <dgm:spPr/>
    </dgm:pt>
    <dgm:pt modelId="{564E1EC5-D308-4B9E-AC71-DCE29381D1E2}" type="pres">
      <dgm:prSet presAssocID="{22DD8A62-B7F1-47B1-9211-91D233F6EA71}" presName="textRect" presStyleLbl="revTx" presStyleIdx="1" presStyleCnt="3">
        <dgm:presLayoutVars>
          <dgm:chMax val="1"/>
          <dgm:chPref val="1"/>
        </dgm:presLayoutVars>
      </dgm:prSet>
      <dgm:spPr/>
    </dgm:pt>
    <dgm:pt modelId="{C87728C8-4A2D-4656-AC34-10F9922A6510}" type="pres">
      <dgm:prSet presAssocID="{13D2A388-CE0A-4062-9528-381BD5234CD6}" presName="sibTrans" presStyleCnt="0"/>
      <dgm:spPr/>
    </dgm:pt>
    <dgm:pt modelId="{6ABA6364-4C32-4009-B4EB-84022B3D0565}" type="pres">
      <dgm:prSet presAssocID="{B2D16C16-81A5-41CB-8AE7-5EFE9BC70E63}" presName="compNode" presStyleCnt="0"/>
      <dgm:spPr/>
    </dgm:pt>
    <dgm:pt modelId="{BE264500-6085-4A31-9E20-ADEC6CA21A59}" type="pres">
      <dgm:prSet presAssocID="{B2D16C16-81A5-41CB-8AE7-5EFE9BC70E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30AA763-B754-48B4-9151-D7F16315E2B7}" type="pres">
      <dgm:prSet presAssocID="{B2D16C16-81A5-41CB-8AE7-5EFE9BC70E63}" presName="spaceRect" presStyleCnt="0"/>
      <dgm:spPr/>
    </dgm:pt>
    <dgm:pt modelId="{293FE472-DA0F-4C39-AC12-4164ED9DB3DA}" type="pres">
      <dgm:prSet presAssocID="{B2D16C16-81A5-41CB-8AE7-5EFE9BC70E6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FD2EE16-6453-473D-AA91-C06E7D1791E3}" srcId="{BB7D4913-E163-4DE0-9FE1-3FD375470A8D}" destId="{002D92A3-5606-4D9D-84AC-0EA7D7485266}" srcOrd="0" destOrd="0" parTransId="{449C0C67-28D7-4FAA-B403-29F7AEDAD289}" sibTransId="{94140F5C-8F51-43BC-9AFC-07733CAF16AB}"/>
    <dgm:cxn modelId="{53DA0359-8100-4FBD-8AAE-D46BDD331BE6}" srcId="{BB7D4913-E163-4DE0-9FE1-3FD375470A8D}" destId="{B2D16C16-81A5-41CB-8AE7-5EFE9BC70E63}" srcOrd="2" destOrd="0" parTransId="{2376D98A-BC00-4409-83CB-8C85DA18674B}" sibTransId="{0BC5CC04-BDEB-4781-8E42-687CEE9F7696}"/>
    <dgm:cxn modelId="{CA7F4890-E37E-4543-9C15-F5395AB6624B}" type="presOf" srcId="{B2D16C16-81A5-41CB-8AE7-5EFE9BC70E63}" destId="{293FE472-DA0F-4C39-AC12-4164ED9DB3DA}" srcOrd="0" destOrd="0" presId="urn:microsoft.com/office/officeart/2018/2/layout/IconLabelList"/>
    <dgm:cxn modelId="{B924BDB1-0493-4C79-8BD4-869637D46D79}" type="presOf" srcId="{BB7D4913-E163-4DE0-9FE1-3FD375470A8D}" destId="{5BF14B7A-AE57-4D22-AAB1-6F5897E2D770}" srcOrd="0" destOrd="0" presId="urn:microsoft.com/office/officeart/2018/2/layout/IconLabelList"/>
    <dgm:cxn modelId="{89B521B9-9FF5-41D6-B0DF-6DD90F9FA754}" type="presOf" srcId="{002D92A3-5606-4D9D-84AC-0EA7D7485266}" destId="{A90BEA74-E70D-473E-BB42-B8F94E442A89}" srcOrd="0" destOrd="0" presId="urn:microsoft.com/office/officeart/2018/2/layout/IconLabelList"/>
    <dgm:cxn modelId="{87546AC6-E5D7-4BBE-AADC-27666A18A2C6}" type="presOf" srcId="{22DD8A62-B7F1-47B1-9211-91D233F6EA71}" destId="{564E1EC5-D308-4B9E-AC71-DCE29381D1E2}" srcOrd="0" destOrd="0" presId="urn:microsoft.com/office/officeart/2018/2/layout/IconLabelList"/>
    <dgm:cxn modelId="{8E8ADAFE-78BA-4947-8E46-8C44DABA2B57}" srcId="{BB7D4913-E163-4DE0-9FE1-3FD375470A8D}" destId="{22DD8A62-B7F1-47B1-9211-91D233F6EA71}" srcOrd="1" destOrd="0" parTransId="{F19D47A4-A8AB-472E-9232-5F3D766C730E}" sibTransId="{13D2A388-CE0A-4062-9528-381BD5234CD6}"/>
    <dgm:cxn modelId="{16CC5D20-16CE-4BE1-BE9C-B980CF5F6C40}" type="presParOf" srcId="{5BF14B7A-AE57-4D22-AAB1-6F5897E2D770}" destId="{B80FB686-DF2F-4826-B739-90AE1416C79D}" srcOrd="0" destOrd="0" presId="urn:microsoft.com/office/officeart/2018/2/layout/IconLabelList"/>
    <dgm:cxn modelId="{EE13EF0C-6970-4C1A-8B9C-90CDBBEA2EF7}" type="presParOf" srcId="{B80FB686-DF2F-4826-B739-90AE1416C79D}" destId="{1AD35D26-7A49-499F-97D8-23969E1A15B5}" srcOrd="0" destOrd="0" presId="urn:microsoft.com/office/officeart/2018/2/layout/IconLabelList"/>
    <dgm:cxn modelId="{2FECB2A8-5672-418F-BB7E-882D574CAFDA}" type="presParOf" srcId="{B80FB686-DF2F-4826-B739-90AE1416C79D}" destId="{5E581446-BE00-47D2-A257-0C97CAA13A98}" srcOrd="1" destOrd="0" presId="urn:microsoft.com/office/officeart/2018/2/layout/IconLabelList"/>
    <dgm:cxn modelId="{39038FE1-389C-406D-BDAB-3C64BB9EB824}" type="presParOf" srcId="{B80FB686-DF2F-4826-B739-90AE1416C79D}" destId="{A90BEA74-E70D-473E-BB42-B8F94E442A89}" srcOrd="2" destOrd="0" presId="urn:microsoft.com/office/officeart/2018/2/layout/IconLabelList"/>
    <dgm:cxn modelId="{33ED15D5-D3DB-49AD-8A03-37B991CBC22A}" type="presParOf" srcId="{5BF14B7A-AE57-4D22-AAB1-6F5897E2D770}" destId="{79E2D579-50B7-4791-8FF8-AAE5D21E39B9}" srcOrd="1" destOrd="0" presId="urn:microsoft.com/office/officeart/2018/2/layout/IconLabelList"/>
    <dgm:cxn modelId="{ABE92D39-8660-4521-BBC6-29DF29E6A09B}" type="presParOf" srcId="{5BF14B7A-AE57-4D22-AAB1-6F5897E2D770}" destId="{131C0DD9-A337-40EA-BD42-A21C5C628C01}" srcOrd="2" destOrd="0" presId="urn:microsoft.com/office/officeart/2018/2/layout/IconLabelList"/>
    <dgm:cxn modelId="{49036F64-6746-4601-B024-B3A30E4B9795}" type="presParOf" srcId="{131C0DD9-A337-40EA-BD42-A21C5C628C01}" destId="{B5211326-C37B-4EF6-8FD2-038BEE155CBD}" srcOrd="0" destOrd="0" presId="urn:microsoft.com/office/officeart/2018/2/layout/IconLabelList"/>
    <dgm:cxn modelId="{E2B25ADA-AA58-4794-912B-F516D547BFBA}" type="presParOf" srcId="{131C0DD9-A337-40EA-BD42-A21C5C628C01}" destId="{1EF2A584-5C9B-449E-8778-CCFA944D2FC6}" srcOrd="1" destOrd="0" presId="urn:microsoft.com/office/officeart/2018/2/layout/IconLabelList"/>
    <dgm:cxn modelId="{5AEEBB87-06F5-4370-AFE5-E98BE1FAF372}" type="presParOf" srcId="{131C0DD9-A337-40EA-BD42-A21C5C628C01}" destId="{564E1EC5-D308-4B9E-AC71-DCE29381D1E2}" srcOrd="2" destOrd="0" presId="urn:microsoft.com/office/officeart/2018/2/layout/IconLabelList"/>
    <dgm:cxn modelId="{0A354D4D-90CA-4216-BC7A-87A28CEC30F1}" type="presParOf" srcId="{5BF14B7A-AE57-4D22-AAB1-6F5897E2D770}" destId="{C87728C8-4A2D-4656-AC34-10F9922A6510}" srcOrd="3" destOrd="0" presId="urn:microsoft.com/office/officeart/2018/2/layout/IconLabelList"/>
    <dgm:cxn modelId="{15995707-159C-4D0E-967F-35ED904F08C9}" type="presParOf" srcId="{5BF14B7A-AE57-4D22-AAB1-6F5897E2D770}" destId="{6ABA6364-4C32-4009-B4EB-84022B3D0565}" srcOrd="4" destOrd="0" presId="urn:microsoft.com/office/officeart/2018/2/layout/IconLabelList"/>
    <dgm:cxn modelId="{F2C7D0F7-A4D7-43CB-954E-4975CE834D69}" type="presParOf" srcId="{6ABA6364-4C32-4009-B4EB-84022B3D0565}" destId="{BE264500-6085-4A31-9E20-ADEC6CA21A59}" srcOrd="0" destOrd="0" presId="urn:microsoft.com/office/officeart/2018/2/layout/IconLabelList"/>
    <dgm:cxn modelId="{68C39C5D-60A2-4327-9077-E44956C120D7}" type="presParOf" srcId="{6ABA6364-4C32-4009-B4EB-84022B3D0565}" destId="{C30AA763-B754-48B4-9151-D7F16315E2B7}" srcOrd="1" destOrd="0" presId="urn:microsoft.com/office/officeart/2018/2/layout/IconLabelList"/>
    <dgm:cxn modelId="{A6E32A2F-FF7C-4657-82E2-0AD8A3F3C662}" type="presParOf" srcId="{6ABA6364-4C32-4009-B4EB-84022B3D0565}" destId="{293FE472-DA0F-4C39-AC12-4164ED9DB3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33502-4618-4D47-85A7-0BFA56747491}">
      <dsp:nvSpPr>
        <dsp:cNvPr id="0" name=""/>
        <dsp:cNvSpPr/>
      </dsp:nvSpPr>
      <dsp:spPr>
        <a:xfrm>
          <a:off x="3010" y="511393"/>
          <a:ext cx="1151718" cy="1151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A076C-F440-4D38-88B6-3FCAAFBFDC81}">
      <dsp:nvSpPr>
        <dsp:cNvPr id="0" name=""/>
        <dsp:cNvSpPr/>
      </dsp:nvSpPr>
      <dsp:spPr>
        <a:xfrm>
          <a:off x="3010" y="1775415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Accuracy</a:t>
          </a:r>
        </a:p>
      </dsp:txBody>
      <dsp:txXfrm>
        <a:off x="3010" y="1775415"/>
        <a:ext cx="3290624" cy="493593"/>
      </dsp:txXfrm>
    </dsp:sp>
    <dsp:sp modelId="{3561CA63-FDB0-455E-898B-17ABD5EC8573}">
      <dsp:nvSpPr>
        <dsp:cNvPr id="0" name=""/>
        <dsp:cNvSpPr/>
      </dsp:nvSpPr>
      <dsp:spPr>
        <a:xfrm>
          <a:off x="3010" y="2321243"/>
          <a:ext cx="3290624" cy="801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many faces were accurately blurred</a:t>
          </a:r>
        </a:p>
      </dsp:txBody>
      <dsp:txXfrm>
        <a:off x="3010" y="2321243"/>
        <a:ext cx="3290624" cy="801849"/>
      </dsp:txXfrm>
    </dsp:sp>
    <dsp:sp modelId="{271343F5-B413-4404-87DF-3E939044DB38}">
      <dsp:nvSpPr>
        <dsp:cNvPr id="0" name=""/>
        <dsp:cNvSpPr/>
      </dsp:nvSpPr>
      <dsp:spPr>
        <a:xfrm>
          <a:off x="3869495" y="511393"/>
          <a:ext cx="1151718" cy="1151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D6D46-E9B2-4519-9183-8EF0606AF6ED}">
      <dsp:nvSpPr>
        <dsp:cNvPr id="0" name=""/>
        <dsp:cNvSpPr/>
      </dsp:nvSpPr>
      <dsp:spPr>
        <a:xfrm>
          <a:off x="3869495" y="1775415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Time to complete</a:t>
          </a:r>
        </a:p>
      </dsp:txBody>
      <dsp:txXfrm>
        <a:off x="3869495" y="1775415"/>
        <a:ext cx="3290624" cy="493593"/>
      </dsp:txXfrm>
    </dsp:sp>
    <dsp:sp modelId="{1013987A-8040-4AC2-B19E-7E66B060F800}">
      <dsp:nvSpPr>
        <dsp:cNvPr id="0" name=""/>
        <dsp:cNvSpPr/>
      </dsp:nvSpPr>
      <dsp:spPr>
        <a:xfrm>
          <a:off x="3869495" y="2321243"/>
          <a:ext cx="3290624" cy="801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long does it take for the algorithm to run and display back image</a:t>
          </a:r>
        </a:p>
      </dsp:txBody>
      <dsp:txXfrm>
        <a:off x="3869495" y="2321243"/>
        <a:ext cx="3290624" cy="801849"/>
      </dsp:txXfrm>
    </dsp:sp>
    <dsp:sp modelId="{BF5AFDDA-7F3F-4DD8-B32C-5DDCBEE0FF51}">
      <dsp:nvSpPr>
        <dsp:cNvPr id="0" name=""/>
        <dsp:cNvSpPr/>
      </dsp:nvSpPr>
      <dsp:spPr>
        <a:xfrm>
          <a:off x="7735979" y="511393"/>
          <a:ext cx="1151718" cy="1151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978ED-8C58-4830-B312-574F954B76C0}">
      <dsp:nvSpPr>
        <dsp:cNvPr id="0" name=""/>
        <dsp:cNvSpPr/>
      </dsp:nvSpPr>
      <dsp:spPr>
        <a:xfrm>
          <a:off x="7735979" y="1775415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Confidence</a:t>
          </a:r>
        </a:p>
      </dsp:txBody>
      <dsp:txXfrm>
        <a:off x="7735979" y="1775415"/>
        <a:ext cx="3290624" cy="493593"/>
      </dsp:txXfrm>
    </dsp:sp>
    <dsp:sp modelId="{57F91109-A35B-4CD6-97DC-ED6A6388E244}">
      <dsp:nvSpPr>
        <dsp:cNvPr id="0" name=""/>
        <dsp:cNvSpPr/>
      </dsp:nvSpPr>
      <dsp:spPr>
        <a:xfrm>
          <a:off x="7735979" y="2321243"/>
          <a:ext cx="3290624" cy="801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confident is the algorithm that it correctly identified and blurred a face</a:t>
          </a:r>
        </a:p>
      </dsp:txBody>
      <dsp:txXfrm>
        <a:off x="7735979" y="2321243"/>
        <a:ext cx="3290624" cy="801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35D26-7A49-499F-97D8-23969E1A15B5}">
      <dsp:nvSpPr>
        <dsp:cNvPr id="0" name=""/>
        <dsp:cNvSpPr/>
      </dsp:nvSpPr>
      <dsp:spPr>
        <a:xfrm>
          <a:off x="975829" y="535463"/>
          <a:ext cx="1458957" cy="1458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BEA74-E70D-473E-BB42-B8F94E442A89}">
      <dsp:nvSpPr>
        <dsp:cNvPr id="0" name=""/>
        <dsp:cNvSpPr/>
      </dsp:nvSpPr>
      <dsp:spPr>
        <a:xfrm>
          <a:off x="84244" y="2379022"/>
          <a:ext cx="32421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Results have shown that the machine learning model beats the Haars Cascade model in every single test minus time to complete the task</a:t>
          </a:r>
        </a:p>
      </dsp:txBody>
      <dsp:txXfrm>
        <a:off x="84244" y="2379022"/>
        <a:ext cx="3242127" cy="720000"/>
      </dsp:txXfrm>
    </dsp:sp>
    <dsp:sp modelId="{B5211326-C37B-4EF6-8FD2-038BEE155CBD}">
      <dsp:nvSpPr>
        <dsp:cNvPr id="0" name=""/>
        <dsp:cNvSpPr/>
      </dsp:nvSpPr>
      <dsp:spPr>
        <a:xfrm>
          <a:off x="4785328" y="535463"/>
          <a:ext cx="1458957" cy="14589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E1EC5-D308-4B9E-AC71-DCE29381D1E2}">
      <dsp:nvSpPr>
        <dsp:cNvPr id="0" name=""/>
        <dsp:cNvSpPr/>
      </dsp:nvSpPr>
      <dsp:spPr>
        <a:xfrm>
          <a:off x="3893743" y="2379022"/>
          <a:ext cx="32421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Machine learning has much more uses such as when the face is not facing the camera directly</a:t>
          </a:r>
        </a:p>
      </dsp:txBody>
      <dsp:txXfrm>
        <a:off x="3893743" y="2379022"/>
        <a:ext cx="3242127" cy="720000"/>
      </dsp:txXfrm>
    </dsp:sp>
    <dsp:sp modelId="{BE264500-6085-4A31-9E20-ADEC6CA21A59}">
      <dsp:nvSpPr>
        <dsp:cNvPr id="0" name=""/>
        <dsp:cNvSpPr/>
      </dsp:nvSpPr>
      <dsp:spPr>
        <a:xfrm>
          <a:off x="8594828" y="535463"/>
          <a:ext cx="1458957" cy="14589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FE472-DA0F-4C39-AC12-4164ED9DB3DA}">
      <dsp:nvSpPr>
        <dsp:cNvPr id="0" name=""/>
        <dsp:cNvSpPr/>
      </dsp:nvSpPr>
      <dsp:spPr>
        <a:xfrm>
          <a:off x="7703243" y="2379022"/>
          <a:ext cx="32421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Haars Cascade may be faster for real time tracking  due to facial detection being overall quicker</a:t>
          </a:r>
        </a:p>
      </dsp:txBody>
      <dsp:txXfrm>
        <a:off x="7703243" y="2379022"/>
        <a:ext cx="324212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97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8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2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5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7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2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9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5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4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78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905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2561D309-41B5-974F-D589-C535C91E0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7" b="6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612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262AD-7533-963E-44CC-015F2DA1C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345" y="1524001"/>
            <a:ext cx="3208866" cy="3478384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HAARs cascade vs deep learning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AB561-229D-9DBA-A962-1086F424F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8345" y="5145513"/>
            <a:ext cx="3208866" cy="738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Justin Bishop</a:t>
            </a:r>
          </a:p>
        </p:txBody>
      </p:sp>
    </p:spTree>
    <p:extLst>
      <p:ext uri="{BB962C8B-B14F-4D97-AF65-F5344CB8AC3E}">
        <p14:creationId xmlns:p14="http://schemas.microsoft.com/office/powerpoint/2010/main" val="342132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44B5C-715A-824B-5B47-3444180C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Code snippets (Machine learning)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E1F40-9E5F-9B7F-B3EE-84586BA5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354" y="618067"/>
            <a:ext cx="5276262" cy="55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8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944B5C-715A-824B-5B47-3444180C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Code snippets (Machine learning)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FC1AD-5942-8925-82BA-D3135969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1353862"/>
            <a:ext cx="6764864" cy="41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3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tanding together">
            <a:extLst>
              <a:ext uri="{FF2B5EF4-FFF2-40B4-BE49-F238E27FC236}">
                <a16:creationId xmlns:a16="http://schemas.microsoft.com/office/drawing/2014/main" id="{DC6F7C01-8F80-2559-9183-B6E9BF0956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538"/>
          <a:stretch/>
        </p:blipFill>
        <p:spPr>
          <a:xfrm>
            <a:off x="441139" y="578120"/>
            <a:ext cx="5331481" cy="3361779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oup of people with their faces over their faces&#10;&#10;Description automatically generated">
            <a:extLst>
              <a:ext uri="{FF2B5EF4-FFF2-40B4-BE49-F238E27FC236}">
                <a16:creationId xmlns:a16="http://schemas.microsoft.com/office/drawing/2014/main" id="{4F11F76E-0950-D227-8A11-0E12C6E27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83"/>
          <a:stretch/>
        </p:blipFill>
        <p:spPr>
          <a:xfrm>
            <a:off x="6417735" y="574467"/>
            <a:ext cx="5331478" cy="3369086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970A4-9B50-3F8F-CFB9-2B69677D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60" y="547326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Haars cascade						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4FDB3-8E4D-2B99-03C6-358B995C7614}"/>
              </a:ext>
            </a:extLst>
          </p:cNvPr>
          <p:cNvSpPr txBox="1"/>
          <p:nvPr/>
        </p:nvSpPr>
        <p:spPr>
          <a:xfrm>
            <a:off x="4009873" y="4695614"/>
            <a:ext cx="416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IINITAL RESULTS</a:t>
            </a:r>
          </a:p>
        </p:txBody>
      </p:sp>
    </p:spTree>
    <p:extLst>
      <p:ext uri="{BB962C8B-B14F-4D97-AF65-F5344CB8AC3E}">
        <p14:creationId xmlns:p14="http://schemas.microsoft.com/office/powerpoint/2010/main" val="155685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970A4-9B50-3F8F-CFB9-2B69677D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60" y="547326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Haars cascade						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4FDB3-8E4D-2B99-03C6-358B995C7614}"/>
              </a:ext>
            </a:extLst>
          </p:cNvPr>
          <p:cNvSpPr txBox="1"/>
          <p:nvPr/>
        </p:nvSpPr>
        <p:spPr>
          <a:xfrm>
            <a:off x="4009873" y="4695614"/>
            <a:ext cx="416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IINITAL RESULTS</a:t>
            </a:r>
          </a:p>
        </p:txBody>
      </p:sp>
      <p:pic>
        <p:nvPicPr>
          <p:cNvPr id="3" name="Picture 2" descr="A group of people with their faces over their faces">
            <a:extLst>
              <a:ext uri="{FF2B5EF4-FFF2-40B4-BE49-F238E27FC236}">
                <a16:creationId xmlns:a16="http://schemas.microsoft.com/office/drawing/2014/main" id="{0B76BF55-F0AD-32D1-C5F8-8C0708BD8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8" y="387917"/>
            <a:ext cx="5233822" cy="3572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4C11F-5C1E-A987-6555-0A6F8256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99" y="358639"/>
            <a:ext cx="5184003" cy="35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18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970A4-9B50-3F8F-CFB9-2B69677D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60" y="547326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Haars cascade						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4FDB3-8E4D-2B99-03C6-358B995C7614}"/>
              </a:ext>
            </a:extLst>
          </p:cNvPr>
          <p:cNvSpPr txBox="1"/>
          <p:nvPr/>
        </p:nvSpPr>
        <p:spPr>
          <a:xfrm>
            <a:off x="4009873" y="4695614"/>
            <a:ext cx="416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IINITAL RESULTS</a:t>
            </a:r>
          </a:p>
        </p:txBody>
      </p:sp>
      <p:pic>
        <p:nvPicPr>
          <p:cNvPr id="4" name="Picture 3" descr="A group of people with their faces cut out&#10;&#10;Description automatically generated">
            <a:extLst>
              <a:ext uri="{FF2B5EF4-FFF2-40B4-BE49-F238E27FC236}">
                <a16:creationId xmlns:a16="http://schemas.microsoft.com/office/drawing/2014/main" id="{EEE633D5-E336-521A-5073-8AEC9E262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77" y="470083"/>
            <a:ext cx="4581189" cy="343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8B817-CA20-BD0D-2AD6-A5B28D10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42" y="500032"/>
            <a:ext cx="4581181" cy="34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44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970A4-9B50-3F8F-CFB9-2B69677D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60" y="547326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Haars cascade						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4FDB3-8E4D-2B99-03C6-358B995C7614}"/>
              </a:ext>
            </a:extLst>
          </p:cNvPr>
          <p:cNvSpPr txBox="1"/>
          <p:nvPr/>
        </p:nvSpPr>
        <p:spPr>
          <a:xfrm>
            <a:off x="4009873" y="4695614"/>
            <a:ext cx="416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IINITAL RESULTS</a:t>
            </a:r>
          </a:p>
        </p:txBody>
      </p:sp>
      <p:pic>
        <p:nvPicPr>
          <p:cNvPr id="3" name="Picture 2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F5CCA58D-457E-B2D7-D326-F15136BED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8113"/>
          <a:stretch/>
        </p:blipFill>
        <p:spPr>
          <a:xfrm>
            <a:off x="703322" y="575685"/>
            <a:ext cx="5262627" cy="3318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4F609-F0C6-59F8-0A4E-9BAAD2D73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37" y="540420"/>
            <a:ext cx="5162335" cy="338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54DBC-CF05-88CD-C9B7-F6D2D6A78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Final results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C0451-3A5D-56BE-B4B0-B5E10074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49" y="1380134"/>
            <a:ext cx="5710061" cy="118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6524B-937A-23AB-FB2B-30E1F05C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017" y="4297500"/>
            <a:ext cx="5734893" cy="143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95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7337A-3AC5-4CAE-8285-0F8252E6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9" y="594077"/>
            <a:ext cx="5477059" cy="3329868"/>
          </a:xfrm>
          <a:prstGeom prst="rect">
            <a:avLst/>
          </a:prstGeom>
        </p:spPr>
      </p:pic>
      <p:pic>
        <p:nvPicPr>
          <p:cNvPr id="9" name="Picture 8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3023F49A-45B2-9667-D14A-8166AD1B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629180"/>
            <a:ext cx="5509282" cy="3259659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970A4-9B50-3F8F-CFB9-2B69677D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results</a:t>
            </a:r>
          </a:p>
        </p:txBody>
      </p:sp>
    </p:spTree>
    <p:extLst>
      <p:ext uri="{BB962C8B-B14F-4D97-AF65-F5344CB8AC3E}">
        <p14:creationId xmlns:p14="http://schemas.microsoft.com/office/powerpoint/2010/main" val="318753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6EA-ADCD-C6D5-1D84-50268CFC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FD54583-0BA0-1256-408E-9527742138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717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8BBF3-72F5-84EE-26A6-8117FE51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3C167-229E-5B21-D0FF-7FADFE011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 fontScale="40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Ali, </a:t>
            </a:r>
            <a:r>
              <a:rPr lang="en-US" dirty="0" err="1">
                <a:solidFill>
                  <a:schemeClr val="tx2"/>
                </a:solidFill>
              </a:rPr>
              <a:t>Alya’a</a:t>
            </a:r>
            <a:r>
              <a:rPr lang="en-US" dirty="0">
                <a:solidFill>
                  <a:schemeClr val="tx2"/>
                </a:solidFill>
              </a:rPr>
              <a:t> R., and Ban N. </a:t>
            </a:r>
            <a:r>
              <a:rPr lang="en-US" dirty="0" err="1">
                <a:solidFill>
                  <a:schemeClr val="tx2"/>
                </a:solidFill>
              </a:rPr>
              <a:t>Dhannoon</a:t>
            </a:r>
            <a:r>
              <a:rPr lang="en-US" dirty="0">
                <a:solidFill>
                  <a:schemeClr val="tx2"/>
                </a:solidFill>
              </a:rPr>
              <a:t>. “Real time multi face blurring on uncontrolled environment based on color space algorithm.” Iraqi Journal of Science, 2019, pp. 618–1626, https://doi.org/10.24996/ijs.2019.60.7.22.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Ali, </a:t>
            </a:r>
            <a:r>
              <a:rPr lang="en-US" dirty="0" err="1">
                <a:solidFill>
                  <a:schemeClr val="tx2"/>
                </a:solidFill>
              </a:rPr>
              <a:t>Alya’a</a:t>
            </a:r>
            <a:r>
              <a:rPr lang="en-US" dirty="0">
                <a:solidFill>
                  <a:schemeClr val="tx2"/>
                </a:solidFill>
              </a:rPr>
              <a:t> R., and Ban N. </a:t>
            </a:r>
            <a:r>
              <a:rPr lang="en-US" dirty="0" err="1">
                <a:solidFill>
                  <a:schemeClr val="tx2"/>
                </a:solidFill>
              </a:rPr>
              <a:t>Dhannoon</a:t>
            </a:r>
            <a:r>
              <a:rPr lang="en-US" dirty="0">
                <a:solidFill>
                  <a:schemeClr val="tx2"/>
                </a:solidFill>
              </a:rPr>
              <a:t>. “Real time multi face blurring on uncontrolled environment based on color space algorithm.” Iraqi Journal of Science, 2019, pp. 618–1626, https://doi.org/10.24996/ijs.2019.60.7.22.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A. </a:t>
            </a:r>
            <a:r>
              <a:rPr lang="en-US" dirty="0" err="1">
                <a:solidFill>
                  <a:schemeClr val="tx2"/>
                </a:solidFill>
              </a:rPr>
              <a:t>Sharifara</a:t>
            </a:r>
            <a:r>
              <a:rPr lang="en-US" dirty="0">
                <a:solidFill>
                  <a:schemeClr val="tx2"/>
                </a:solidFill>
              </a:rPr>
              <a:t>, M. S. </a:t>
            </a:r>
            <a:r>
              <a:rPr lang="en-US" dirty="0" err="1">
                <a:solidFill>
                  <a:schemeClr val="tx2"/>
                </a:solidFill>
              </a:rPr>
              <a:t>Mohd</a:t>
            </a:r>
            <a:r>
              <a:rPr lang="en-US" dirty="0">
                <a:solidFill>
                  <a:schemeClr val="tx2"/>
                </a:solidFill>
              </a:rPr>
              <a:t> Rahim and Y. </a:t>
            </a:r>
            <a:r>
              <a:rPr lang="en-US" dirty="0" err="1">
                <a:solidFill>
                  <a:schemeClr val="tx2"/>
                </a:solidFill>
              </a:rPr>
              <a:t>Anisi</a:t>
            </a:r>
            <a:r>
              <a:rPr lang="en-US" dirty="0">
                <a:solidFill>
                  <a:schemeClr val="tx2"/>
                </a:solidFill>
              </a:rPr>
              <a:t>, "A general review of human face detection including a study of neural networks and </a:t>
            </a:r>
            <a:r>
              <a:rPr lang="en-US" dirty="0" err="1">
                <a:solidFill>
                  <a:schemeClr val="tx2"/>
                </a:solidFill>
              </a:rPr>
              <a:t>Haar</a:t>
            </a:r>
            <a:r>
              <a:rPr lang="en-US" dirty="0">
                <a:solidFill>
                  <a:schemeClr val="tx2"/>
                </a:solidFill>
              </a:rPr>
              <a:t> feature-based cascade classifier in face detection," 2014 International Symposium on Biometrics and Security Technologies (ISBAST), Kuala Lumpur, Malaysia, 2014, pp. 73-78, </a:t>
            </a:r>
            <a:r>
              <a:rPr lang="en-US" dirty="0" err="1">
                <a:solidFill>
                  <a:schemeClr val="tx2"/>
                </a:solidFill>
              </a:rPr>
              <a:t>doi</a:t>
            </a:r>
            <a:r>
              <a:rPr lang="en-US" dirty="0">
                <a:solidFill>
                  <a:schemeClr val="tx2"/>
                </a:solidFill>
              </a:rPr>
              <a:t>: 10.1109/ISBAST.2014.7013097.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A. Singh; H. </a:t>
            </a:r>
            <a:r>
              <a:rPr lang="en-US" dirty="0" err="1">
                <a:solidFill>
                  <a:schemeClr val="tx2"/>
                </a:solidFill>
              </a:rPr>
              <a:t>Herunde</a:t>
            </a:r>
            <a:r>
              <a:rPr lang="en-US" dirty="0">
                <a:solidFill>
                  <a:schemeClr val="tx2"/>
                </a:solidFill>
              </a:rPr>
              <a:t>; F. Furtado. "Modified </a:t>
            </a:r>
            <a:r>
              <a:rPr lang="en-US" dirty="0" err="1">
                <a:solidFill>
                  <a:schemeClr val="tx2"/>
                </a:solidFill>
              </a:rPr>
              <a:t>Haar</a:t>
            </a:r>
            <a:r>
              <a:rPr lang="en-US" dirty="0">
                <a:solidFill>
                  <a:schemeClr val="tx2"/>
                </a:solidFill>
              </a:rPr>
              <a:t>-cascade model for face detection issues". International Journal of Research in Industrial Engineering, 9, 2, 2020, 143-171. </a:t>
            </a:r>
            <a:r>
              <a:rPr lang="en-US" dirty="0" err="1">
                <a:solidFill>
                  <a:schemeClr val="tx2"/>
                </a:solidFill>
              </a:rPr>
              <a:t>doi</a:t>
            </a:r>
            <a:r>
              <a:rPr lang="en-US" dirty="0">
                <a:solidFill>
                  <a:schemeClr val="tx2"/>
                </a:solidFill>
              </a:rPr>
              <a:t>: 10.22105/riej.2020.226857.1129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“Caltech 10K Web Faces.” </a:t>
            </a:r>
            <a:r>
              <a:rPr lang="en-US" dirty="0" err="1">
                <a:solidFill>
                  <a:schemeClr val="tx2"/>
                </a:solidFill>
              </a:rPr>
              <a:t>Perona</a:t>
            </a:r>
            <a:r>
              <a:rPr lang="en-US" dirty="0">
                <a:solidFill>
                  <a:schemeClr val="tx2"/>
                </a:solidFill>
              </a:rPr>
              <a:t> Lab - Caltech 10k Web Faces, www.vision.caltech.edu/datasets/caltech_10k_webfaces/. Accessed 20 Oct. 2023.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Devaux</a:t>
            </a:r>
            <a:r>
              <a:rPr lang="en-US" dirty="0">
                <a:solidFill>
                  <a:schemeClr val="tx2"/>
                </a:solidFill>
              </a:rPr>
              <a:t>, Alexandre. “Face Blurring for Privacy in Street-Level </a:t>
            </a:r>
            <a:r>
              <a:rPr lang="en-US" dirty="0" err="1">
                <a:solidFill>
                  <a:schemeClr val="tx2"/>
                </a:solidFill>
              </a:rPr>
              <a:t>Geoviewers</a:t>
            </a:r>
            <a:r>
              <a:rPr lang="en-US" dirty="0">
                <a:solidFill>
                  <a:schemeClr val="tx2"/>
                </a:solidFill>
              </a:rPr>
              <a:t> Combining Face ...” ResearchGate, www.researchgate.net/publication/292848049_Face_blurring_for_privacy_in_street-	</a:t>
            </a:r>
            <a:r>
              <a:rPr lang="en-US" dirty="0" err="1">
                <a:solidFill>
                  <a:schemeClr val="tx2"/>
                </a:solidFill>
              </a:rPr>
              <a:t>level_geoviewers_combining_face_body_and_skin_detectors</a:t>
            </a:r>
            <a:r>
              <a:rPr lang="en-US" dirty="0">
                <a:solidFill>
                  <a:schemeClr val="tx2"/>
                </a:solidFill>
              </a:rPr>
              <a:t>. Accessed 18 Sept. 2023.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GitHub, github.com/</a:t>
            </a:r>
            <a:r>
              <a:rPr lang="en-US" dirty="0" err="1">
                <a:solidFill>
                  <a:schemeClr val="tx2"/>
                </a:solidFill>
              </a:rPr>
              <a:t>opencv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opencv</a:t>
            </a:r>
            <a:r>
              <a:rPr lang="en-US" dirty="0">
                <a:solidFill>
                  <a:schemeClr val="tx2"/>
                </a:solidFill>
              </a:rPr>
              <a:t>/tree/master/data/</a:t>
            </a:r>
            <a:r>
              <a:rPr lang="en-US" dirty="0" err="1">
                <a:solidFill>
                  <a:schemeClr val="tx2"/>
                </a:solidFill>
              </a:rPr>
              <a:t>haarcascades</a:t>
            </a:r>
            <a:r>
              <a:rPr lang="en-US" dirty="0">
                <a:solidFill>
                  <a:schemeClr val="tx2"/>
                </a:solidFill>
              </a:rPr>
              <a:t>. Accessed 6 Oct. 2023.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Gosper, Maree, et al. Web-Based Lecture Technologies: Blurring the Boundaries between Face-To ..., files.eric.ed.gov/</a:t>
            </a:r>
            <a:r>
              <a:rPr lang="en-US" dirty="0" err="1">
                <a:solidFill>
                  <a:schemeClr val="tx2"/>
                </a:solidFill>
              </a:rPr>
              <a:t>fulltext</a:t>
            </a:r>
            <a:r>
              <a:rPr lang="en-US" dirty="0">
                <a:solidFill>
                  <a:schemeClr val="tx2"/>
                </a:solidFill>
              </a:rPr>
              <a:t>/EJ809980.pdf.  Accessed 18 Sept. 2023.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Howse</a:t>
            </a:r>
            <a:r>
              <a:rPr lang="en-US" dirty="0">
                <a:solidFill>
                  <a:schemeClr val="tx2"/>
                </a:solidFill>
              </a:rPr>
              <a:t>, Joseph. OpenCV 4 for Secret Agents: Use </a:t>
            </a:r>
            <a:r>
              <a:rPr lang="en-US" dirty="0" err="1">
                <a:solidFill>
                  <a:schemeClr val="tx2"/>
                </a:solidFill>
              </a:rPr>
              <a:t>Opencv</a:t>
            </a:r>
            <a:r>
              <a:rPr lang="en-US" dirty="0">
                <a:solidFill>
                  <a:schemeClr val="tx2"/>
                </a:solidFill>
              </a:rPr>
              <a:t> 4 in Secret Projects to Classify Cats, Reveal the Unseen, and React to Rogue Drivers. </a:t>
            </a:r>
            <a:r>
              <a:rPr lang="en-US" dirty="0" err="1">
                <a:solidFill>
                  <a:schemeClr val="tx2"/>
                </a:solidFill>
              </a:rPr>
              <a:t>Packt</a:t>
            </a:r>
            <a:r>
              <a:rPr lang="en-US" dirty="0">
                <a:solidFill>
                  <a:schemeClr val="tx2"/>
                </a:solidFill>
              </a:rPr>
              <a:t> Publishing, 2019.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K. Zhang, Z. Zhang, Z. Li and Y. </a:t>
            </a:r>
            <a:r>
              <a:rPr lang="en-US" dirty="0" err="1">
                <a:solidFill>
                  <a:schemeClr val="tx2"/>
                </a:solidFill>
              </a:rPr>
              <a:t>Qiao</a:t>
            </a:r>
            <a:r>
              <a:rPr lang="en-US" dirty="0">
                <a:solidFill>
                  <a:schemeClr val="tx2"/>
                </a:solidFill>
              </a:rPr>
              <a:t>, "Joint Face Detection and Alignment Using Multitask Cascaded Convolutional Networks," in IEEE Signal Processing Letters, vol. 23, no. 10, pp. 1499-1503, Oct. 2016, </a:t>
            </a:r>
            <a:r>
              <a:rPr lang="en-US" dirty="0" err="1">
                <a:solidFill>
                  <a:schemeClr val="tx2"/>
                </a:solidFill>
              </a:rPr>
              <a:t>doi</a:t>
            </a:r>
            <a:r>
              <a:rPr lang="en-US" dirty="0">
                <a:solidFill>
                  <a:schemeClr val="tx2"/>
                </a:solidFill>
              </a:rPr>
              <a:t>: 10.1109/LSP.2016.2603342.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Lewis, Michael  B. “Face Detection: Mapping Human Performance - Sage Journals.” </a:t>
            </a:r>
            <a:r>
              <a:rPr lang="en-US" dirty="0" err="1">
                <a:solidFill>
                  <a:schemeClr val="tx2"/>
                </a:solidFill>
              </a:rPr>
              <a:t>SageJournals</a:t>
            </a:r>
            <a:r>
              <a:rPr lang="en-US" dirty="0">
                <a:solidFill>
                  <a:schemeClr val="tx2"/>
                </a:solidFill>
              </a:rPr>
              <a:t>, 	journals.sagepub.com/</a:t>
            </a:r>
            <a:r>
              <a:rPr lang="en-US" dirty="0" err="1">
                <a:solidFill>
                  <a:schemeClr val="tx2"/>
                </a:solidFill>
              </a:rPr>
              <a:t>doi</a:t>
            </a:r>
            <a:r>
              <a:rPr lang="en-US" dirty="0">
                <a:solidFill>
                  <a:schemeClr val="tx2"/>
                </a:solidFill>
              </a:rPr>
              <a:t>/10.1068/p5007. Accessed 18 Sept. 2023.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Meenakshi, M. “Real-time facial recognition system—design, implementation and validation.” Journal of Signal Processing 	Theory and Applications, 10 Nov. 2012, https://doi.org/10.7726/jspta.2013.1001.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Opencv</a:t>
            </a:r>
            <a:r>
              <a:rPr lang="en-US" dirty="0">
                <a:solidFill>
                  <a:schemeClr val="tx2"/>
                </a:solidFill>
              </a:rPr>
              <a:t>. “</a:t>
            </a:r>
            <a:r>
              <a:rPr lang="en-US" dirty="0" err="1">
                <a:solidFill>
                  <a:schemeClr val="tx2"/>
                </a:solidFill>
              </a:rPr>
              <a:t>Opencv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Opencv</a:t>
            </a:r>
            <a:r>
              <a:rPr lang="en-US" dirty="0">
                <a:solidFill>
                  <a:schemeClr val="tx2"/>
                </a:solidFill>
              </a:rPr>
              <a:t>: Open Source Computer Vision Library.” GitHub, github.com/</a:t>
            </a:r>
            <a:r>
              <a:rPr lang="en-US" dirty="0" err="1">
                <a:solidFill>
                  <a:schemeClr val="tx2"/>
                </a:solidFill>
              </a:rPr>
              <a:t>opencv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opencv</a:t>
            </a:r>
            <a:r>
              <a:rPr lang="en-US" dirty="0">
                <a:solidFill>
                  <a:schemeClr val="tx2"/>
                </a:solidFill>
              </a:rPr>
              <a:t>. Accessed 19 Oct. 2023.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R. Padilla, et al. Evaluation of </a:t>
            </a:r>
            <a:r>
              <a:rPr lang="en-US" dirty="0" err="1">
                <a:solidFill>
                  <a:schemeClr val="tx2"/>
                </a:solidFill>
              </a:rPr>
              <a:t>Haar</a:t>
            </a:r>
            <a:r>
              <a:rPr lang="en-US" dirty="0">
                <a:solidFill>
                  <a:schemeClr val="tx2"/>
                </a:solidFill>
              </a:rPr>
              <a:t> Cascade Classifiers Designed for Face Detection. 2910, </a:t>
            </a:r>
            <a:r>
              <a:rPr lang="en-US" dirty="0" err="1">
                <a:solidFill>
                  <a:schemeClr val="tx2"/>
                </a:solidFill>
              </a:rPr>
              <a:t>Zenodo</a:t>
            </a:r>
            <a:r>
              <a:rPr lang="en-US" dirty="0">
                <a:solidFill>
                  <a:schemeClr val="tx2"/>
                </a:solidFill>
              </a:rPr>
              <a:t>, Apr. 2012, doi:10.5281/zenodo.1058133.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Viola, P., and M. Jones. “Rapid Object Detection Using a Boosted Cascade of Simple Features.” Proceedings of the 2001 IEEE Computer Society Conference on Computer Vision and Pattern Recognition. CVPR 2001, 2001, doi:10.1109/cvpr.2001.990517.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DC6D77AB-B073-F66A-0118-8202FD3C0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31" r="20408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5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8AAF-3314-C98A-389F-A2B13F1F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F65E-F85C-5FC5-F162-A88E7520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my project will be to blur everyone's faces that is being seen by the camera. I will be comparing two different algorithms against each other. One which is fast but less accurate. The other will be much slower but do a better job.</a:t>
            </a:r>
          </a:p>
          <a:p>
            <a:r>
              <a:rPr lang="en-US" dirty="0"/>
              <a:t>Algorithm should automatically recognize the face </a:t>
            </a:r>
          </a:p>
          <a:p>
            <a:r>
              <a:rPr lang="en-US" dirty="0"/>
              <a:t>Algorithm should add confidence counter to show the algorithms own assurance on the blur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4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090F-D8B6-9EC7-FEA2-7159E347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C058-812A-AF1F-E804-9EC6095E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Haars Cascade</a:t>
            </a:r>
          </a:p>
          <a:p>
            <a:r>
              <a:rPr lang="en-US" sz="1600" dirty="0"/>
              <a:t>Focused highly on Viola and Jones paper titled “Rapid Object Detection Using a Boosted Cascade of Simple Features.” </a:t>
            </a:r>
          </a:p>
          <a:p>
            <a:r>
              <a:rPr lang="en-US" sz="1600" dirty="0"/>
              <a:t>In their paper Viola and Jones describe how their algorithm achieved, “a frontal face detection system which achieves detection and false positive rates which are equivalent to the best published results”.</a:t>
            </a:r>
          </a:p>
          <a:p>
            <a:pPr marL="0" indent="0">
              <a:buNone/>
            </a:pPr>
            <a:r>
              <a:rPr lang="en-US" dirty="0"/>
              <a:t>Machine Learning</a:t>
            </a:r>
          </a:p>
          <a:p>
            <a:r>
              <a:rPr lang="en-US" sz="1600" dirty="0"/>
              <a:t> Focused on the concept of machine learning </a:t>
            </a:r>
          </a:p>
          <a:p>
            <a:r>
              <a:rPr lang="en-US" sz="1600" dirty="0"/>
              <a:t>Used examples from paper “Joint Face Detection and Alignment using Multi-task Cascaded Convolutional Networks” by K. Zhang, Z. Zhang, Z. Li and Y. </a:t>
            </a:r>
            <a:r>
              <a:rPr lang="en-US" sz="1600" dirty="0" err="1"/>
              <a:t>Qiao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6AFE8-2056-E352-0E45-DF6E9CA4C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5629135"/>
            <a:ext cx="3031852" cy="41782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- Viola, P., and M. Jones. “Rapid Object Detection Using a Boosted Cascade of Simple Features.” Proceedings of the 2001 IEEE Computer Society Conference on Computer Vision and Pattern Recognition. CVPR 2001, 2001, doi:10.1109/cvpr.2001.990517.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7A454-08D7-09FF-DB25-AB494005B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52" y="2764358"/>
            <a:ext cx="2056724" cy="26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CB99A-821A-5168-AFCB-53F7CCC9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86" y="232534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06B1-39E3-4BAD-8438-FA95B13EC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9" y="748364"/>
            <a:ext cx="3123783" cy="367193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HAARSCASCADE</a:t>
            </a:r>
          </a:p>
          <a:p>
            <a:r>
              <a:rPr lang="en-US" sz="2400" dirty="0">
                <a:solidFill>
                  <a:schemeClr val="bg1"/>
                </a:solidFill>
              </a:rPr>
              <a:t>Advantages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Pre trained datasets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Disadvantages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Slower than other methods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Original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Not great at profile of 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39652-FC6D-3DE6-54DD-74B06278C47B}"/>
              </a:ext>
            </a:extLst>
          </p:cNvPr>
          <p:cNvSpPr txBox="1"/>
          <p:nvPr/>
        </p:nvSpPr>
        <p:spPr>
          <a:xfrm>
            <a:off x="7945150" y="748364"/>
            <a:ext cx="5943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Machine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Advantages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MTCNN model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Very easy to implement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 detect more of 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Disadvantages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Much slower run time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9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F1FD9-1561-DB61-4F8C-FF55EA06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Implementation </a:t>
            </a:r>
            <a:r>
              <a:rPr lang="en-US" sz="2500">
                <a:solidFill>
                  <a:srgbClr val="FFFFFF"/>
                </a:solidFill>
              </a:rPr>
              <a:t>(HAARs cascade</a:t>
            </a:r>
            <a:r>
              <a:rPr lang="en-US" sz="25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C4066-649D-1E21-D16B-F4EEB0F41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r>
              <a:rPr lang="en-US" dirty="0"/>
              <a:t>Uses pre – built XML classifiers through OpenCV [1]</a:t>
            </a:r>
          </a:p>
          <a:p>
            <a:pPr lvl="1"/>
            <a:r>
              <a:rPr lang="en-US" dirty="0"/>
              <a:t>Frontal Face</a:t>
            </a:r>
          </a:p>
          <a:p>
            <a:pPr lvl="1"/>
            <a:r>
              <a:rPr lang="en-US" dirty="0"/>
              <a:t>Eyes</a:t>
            </a:r>
          </a:p>
          <a:p>
            <a:pPr lvl="1"/>
            <a:r>
              <a:rPr lang="en-US" dirty="0"/>
              <a:t>Profile Face</a:t>
            </a:r>
          </a:p>
          <a:p>
            <a:r>
              <a:rPr lang="en-US" dirty="0"/>
              <a:t>Gaussian blur</a:t>
            </a:r>
          </a:p>
          <a:p>
            <a:r>
              <a:rPr lang="en-US" dirty="0"/>
              <a:t>Time to complete</a:t>
            </a:r>
          </a:p>
          <a:p>
            <a:r>
              <a:rPr lang="en-US" dirty="0"/>
              <a:t>Confidence counter in relation to faces detected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D542436-0DDC-40D3-9AE7-00A98D67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70" y="4673319"/>
            <a:ext cx="7183597" cy="11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7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F1FD9-1561-DB61-4F8C-FF55EA06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Implementation (</a:t>
            </a:r>
            <a:r>
              <a:rPr lang="en-US" sz="2000">
                <a:solidFill>
                  <a:srgbClr val="FFFFFF"/>
                </a:solidFill>
              </a:rPr>
              <a:t>Machine learning</a:t>
            </a:r>
            <a:r>
              <a:rPr lang="en-US" sz="2500">
                <a:solidFill>
                  <a:srgbClr val="FFFFFF"/>
                </a:solidFill>
              </a:rPr>
              <a:t>)</a:t>
            </a: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C4066-649D-1E21-D16B-F4EEB0F41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r>
              <a:rPr lang="en-US"/>
              <a:t>Uses MTCNN model through OpenCV</a:t>
            </a:r>
          </a:p>
          <a:p>
            <a:r>
              <a:rPr lang="en-US"/>
              <a:t>Time to complete</a:t>
            </a:r>
          </a:p>
          <a:p>
            <a:r>
              <a:rPr lang="en-US"/>
              <a:t>Gaussian blur</a:t>
            </a:r>
          </a:p>
          <a:p>
            <a:r>
              <a:rPr lang="en-US"/>
              <a:t>Confidence counter in relation to faces detected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39904-445C-3F71-3DB5-3DA422F1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698" y="3876262"/>
            <a:ext cx="5572903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82E5-B5D3-21BF-9DA6-DF8E6EEC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metrics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CE5A25-6EC8-E437-30E0-05066C7442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062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9099E-18C6-ECDE-82CC-E24D90F3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Code snippets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(Haars cascade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EE001-4FEE-2095-824C-A41FE9965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19" b="1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37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9099E-18C6-ECDE-82CC-E24D90F3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Code snippets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(Haars Cascade)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57F590AE-D672-6E35-8D05-D5C8C7F4F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55" b="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0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1148</Words>
  <Application>Microsoft Office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Nova Light</vt:lpstr>
      <vt:lpstr>Gill Sans MT</vt:lpstr>
      <vt:lpstr>Wingdings 2</vt:lpstr>
      <vt:lpstr>DividendVTI</vt:lpstr>
      <vt:lpstr>HAARs cascade vs deep learning model</vt:lpstr>
      <vt:lpstr>Introduction</vt:lpstr>
      <vt:lpstr>Literature review</vt:lpstr>
      <vt:lpstr>Methodology</vt:lpstr>
      <vt:lpstr>Implementation (HAARs cascade)</vt:lpstr>
      <vt:lpstr>Implementation (Machine learning)</vt:lpstr>
      <vt:lpstr>Experimental setup metrics</vt:lpstr>
      <vt:lpstr>Code snippets (Haars cascade</vt:lpstr>
      <vt:lpstr>Code snippets (Haars Cascade)</vt:lpstr>
      <vt:lpstr>Code snippets (Machine learning)</vt:lpstr>
      <vt:lpstr>Code snippets (Machine learning)</vt:lpstr>
      <vt:lpstr>Haars cascade      deep learning</vt:lpstr>
      <vt:lpstr>Haars cascade      deep learning</vt:lpstr>
      <vt:lpstr>Haars cascade      deep learning</vt:lpstr>
      <vt:lpstr>Haars cascade      deep learning</vt:lpstr>
      <vt:lpstr>Final results</vt:lpstr>
      <vt:lpstr>Final results</vt:lpstr>
      <vt:lpstr>Conclusion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HAARscascade vs deep learning model</dc:title>
  <dc:creator>Justin Bishop</dc:creator>
  <cp:lastModifiedBy>Justin Bishop</cp:lastModifiedBy>
  <cp:revision>3</cp:revision>
  <dcterms:created xsi:type="dcterms:W3CDTF">2023-10-06T14:04:55Z</dcterms:created>
  <dcterms:modified xsi:type="dcterms:W3CDTF">2023-11-13T15:23:36Z</dcterms:modified>
</cp:coreProperties>
</file>